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89" r:id="rId2"/>
    <p:sldId id="286" r:id="rId3"/>
    <p:sldId id="287" r:id="rId4"/>
    <p:sldId id="290" r:id="rId5"/>
    <p:sldId id="298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  <a:srgbClr val="99CCFF"/>
    <a:srgbClr val="006600"/>
    <a:srgbClr val="008000"/>
    <a:srgbClr val="3366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31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0433DA-FA4A-4C7C-923E-C722B799407A}" type="doc">
      <dgm:prSet loTypeId="urn:microsoft.com/office/officeart/2005/8/layout/h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16255F9-5A61-4916-9937-C79C601F2E6A}">
      <dgm:prSet phldrT="[Text]" custT="1"/>
      <dgm:spPr>
        <a:xfrm>
          <a:off x="1905" y="169011"/>
          <a:ext cx="1857374" cy="460800"/>
        </a:xfrm>
        <a:solidFill>
          <a:srgbClr val="F5C201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5C201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2400" b="1" dirty="0">
              <a:solidFill>
                <a:srgbClr val="FFFFFF"/>
              </a:solidFill>
              <a:latin typeface="Franklin Gothic Book"/>
              <a:ea typeface="+mn-ea"/>
              <a:cs typeface="+mn-cs"/>
            </a:rPr>
            <a:t>Fall 2018</a:t>
          </a:r>
        </a:p>
        <a:p>
          <a:r>
            <a:rPr lang="en-US" sz="2000" dirty="0">
              <a:solidFill>
                <a:srgbClr val="FFFFFF"/>
              </a:solidFill>
              <a:latin typeface="Franklin Gothic Book"/>
              <a:ea typeface="+mn-ea"/>
              <a:cs typeface="+mn-cs"/>
            </a:rPr>
            <a:t>(September 24 - December 7)</a:t>
          </a:r>
        </a:p>
      </dgm:t>
    </dgm:pt>
    <dgm:pt modelId="{ED8E77D8-05CA-45FE-AA21-F397903F53DD}" type="parTrans" cxnId="{53EA629A-7E9A-4B29-B1E3-510E41B93EBA}">
      <dgm:prSet/>
      <dgm:spPr/>
      <dgm:t>
        <a:bodyPr/>
        <a:lstStyle/>
        <a:p>
          <a:endParaRPr lang="en-US"/>
        </a:p>
      </dgm:t>
    </dgm:pt>
    <dgm:pt modelId="{F31F9796-9F7B-4B9B-B6A9-C447EF353ECE}" type="sibTrans" cxnId="{53EA629A-7E9A-4B29-B1E3-510E41B93EBA}">
      <dgm:prSet/>
      <dgm:spPr/>
      <dgm:t>
        <a:bodyPr/>
        <a:lstStyle/>
        <a:p>
          <a:endParaRPr lang="en-US"/>
        </a:p>
      </dgm:t>
    </dgm:pt>
    <dgm:pt modelId="{BCAE3A1E-EB54-426D-A575-D6B6455BD580}">
      <dgm:prSet phldrT="[Text]"/>
      <dgm:spPr>
        <a:xfrm>
          <a:off x="1905" y="629811"/>
          <a:ext cx="1857374" cy="3265177"/>
        </a:xfrm>
        <a:solidFill>
          <a:srgbClr val="F5C201">
            <a:tint val="40000"/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5C201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b="1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Franklin Gothic Book"/>
              <a:ea typeface="+mn-ea"/>
              <a:cs typeface="+mn-cs"/>
            </a:rPr>
            <a:t>Chem 230 (3) - Nanoscience and Nanotechnology (Lecture)</a:t>
          </a:r>
          <a:endParaRPr lang="en-US" b="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Franklin Gothic Book"/>
            <a:ea typeface="+mn-ea"/>
            <a:cs typeface="+mn-cs"/>
          </a:endParaRPr>
        </a:p>
      </dgm:t>
    </dgm:pt>
    <dgm:pt modelId="{C4DB6881-52A7-4527-8F7C-F59A11BC5DDD}" type="parTrans" cxnId="{D7E14992-1666-4CA1-ABF7-4FC5F568A567}">
      <dgm:prSet/>
      <dgm:spPr/>
      <dgm:t>
        <a:bodyPr/>
        <a:lstStyle/>
        <a:p>
          <a:endParaRPr lang="en-US"/>
        </a:p>
      </dgm:t>
    </dgm:pt>
    <dgm:pt modelId="{2B76007C-09CA-46C2-AD31-B87E74FB9CBD}" type="sibTrans" cxnId="{D7E14992-1666-4CA1-ABF7-4FC5F568A567}">
      <dgm:prSet/>
      <dgm:spPr/>
      <dgm:t>
        <a:bodyPr/>
        <a:lstStyle/>
        <a:p>
          <a:endParaRPr lang="en-US"/>
        </a:p>
      </dgm:t>
    </dgm:pt>
    <dgm:pt modelId="{F9DFB464-C841-45DA-8434-912849DF5E51}">
      <dgm:prSet phldrT="[Text]" custT="1"/>
      <dgm:spPr>
        <a:xfrm>
          <a:off x="2119312" y="169011"/>
          <a:ext cx="1857374" cy="460800"/>
        </a:xfrm>
        <a:solidFill>
          <a:srgbClr val="F5C201">
            <a:hueOff val="5259187"/>
            <a:satOff val="-30948"/>
            <a:lumOff val="1178"/>
            <a:alphaOff val="0"/>
          </a:srgbClr>
        </a:solidFill>
        <a:ln w="25400" cap="flat" cmpd="sng" algn="ctr">
          <a:solidFill>
            <a:srgbClr val="F5C201">
              <a:hueOff val="5259187"/>
              <a:satOff val="-30948"/>
              <a:lumOff val="1178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2400" b="1" dirty="0">
              <a:solidFill>
                <a:srgbClr val="FFFFFF"/>
              </a:solidFill>
              <a:latin typeface="Franklin Gothic Book"/>
              <a:ea typeface="+mn-ea"/>
              <a:cs typeface="+mn-cs"/>
            </a:rPr>
            <a:t>Winter </a:t>
          </a:r>
          <a:r>
            <a:rPr lang="en-US" sz="2400" b="1" dirty="0" smtClean="0">
              <a:solidFill>
                <a:srgbClr val="FFFFFF"/>
              </a:solidFill>
              <a:latin typeface="Franklin Gothic Book"/>
              <a:ea typeface="+mn-ea"/>
              <a:cs typeface="+mn-cs"/>
            </a:rPr>
            <a:t>2019</a:t>
          </a:r>
        </a:p>
        <a:p>
          <a:r>
            <a:rPr lang="en-US" sz="2000" dirty="0" smtClean="0">
              <a:solidFill>
                <a:srgbClr val="FFFFFF"/>
              </a:solidFill>
              <a:latin typeface="Franklin Gothic Book"/>
              <a:ea typeface="+mn-ea"/>
              <a:cs typeface="+mn-cs"/>
            </a:rPr>
            <a:t>(January 7 - March 15)</a:t>
          </a:r>
          <a:endParaRPr lang="en-US" sz="2000" dirty="0">
            <a:solidFill>
              <a:srgbClr val="FFFFFF"/>
            </a:solidFill>
            <a:latin typeface="Franklin Gothic Book"/>
            <a:ea typeface="+mn-ea"/>
            <a:cs typeface="+mn-cs"/>
          </a:endParaRPr>
        </a:p>
      </dgm:t>
    </dgm:pt>
    <dgm:pt modelId="{09F6B1FD-DC4B-471A-9FED-AF022FCDB3DA}" type="parTrans" cxnId="{CF3EAB75-DBFB-46FC-9EE7-927CA6FF11C2}">
      <dgm:prSet/>
      <dgm:spPr/>
      <dgm:t>
        <a:bodyPr/>
        <a:lstStyle/>
        <a:p>
          <a:endParaRPr lang="en-US"/>
        </a:p>
      </dgm:t>
    </dgm:pt>
    <dgm:pt modelId="{46FA029B-DBB2-4F10-8D9A-0D257BF030B6}" type="sibTrans" cxnId="{CF3EAB75-DBFB-46FC-9EE7-927CA6FF11C2}">
      <dgm:prSet/>
      <dgm:spPr/>
      <dgm:t>
        <a:bodyPr/>
        <a:lstStyle/>
        <a:p>
          <a:endParaRPr lang="en-US"/>
        </a:p>
      </dgm:t>
    </dgm:pt>
    <dgm:pt modelId="{6EBC395B-2933-4743-B346-6410AA2913A0}">
      <dgm:prSet phldrT="[Text]"/>
      <dgm:spPr>
        <a:xfrm>
          <a:off x="2119312" y="629811"/>
          <a:ext cx="1857374" cy="3265177"/>
        </a:xfrm>
        <a:solidFill>
          <a:srgbClr val="F5C201">
            <a:tint val="40000"/>
            <a:alpha val="90000"/>
            <a:hueOff val="5708453"/>
            <a:satOff val="-29851"/>
            <a:lumOff val="-1799"/>
            <a:alphaOff val="0"/>
          </a:srgbClr>
        </a:solidFill>
        <a:ln w="25400" cap="flat" cmpd="sng" algn="ctr">
          <a:solidFill>
            <a:srgbClr val="F5C201">
              <a:tint val="40000"/>
              <a:alpha val="90000"/>
              <a:hueOff val="5708453"/>
              <a:satOff val="-29851"/>
              <a:lumOff val="-1799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b="1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Franklin Gothic Book"/>
              <a:ea typeface="+mn-ea"/>
              <a:cs typeface="+mn-cs"/>
            </a:rPr>
            <a:t>Chem 114 (4) - Advanced Physical Chemistry Lab (Lecture and Lab)</a:t>
          </a:r>
          <a:endParaRPr lang="en-US" b="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Franklin Gothic Book"/>
            <a:ea typeface="+mn-ea"/>
            <a:cs typeface="+mn-cs"/>
          </a:endParaRPr>
        </a:p>
      </dgm:t>
    </dgm:pt>
    <dgm:pt modelId="{51D25EBD-2289-40FE-A7DB-457B6B5B7F8C}" type="parTrans" cxnId="{484D2E8E-143A-4C17-A63B-CBB30328DF67}">
      <dgm:prSet/>
      <dgm:spPr/>
      <dgm:t>
        <a:bodyPr/>
        <a:lstStyle/>
        <a:p>
          <a:endParaRPr lang="en-US"/>
        </a:p>
      </dgm:t>
    </dgm:pt>
    <dgm:pt modelId="{19B2EF6E-D9E0-448F-840E-790DB7F52F9A}" type="sibTrans" cxnId="{484D2E8E-143A-4C17-A63B-CBB30328DF67}">
      <dgm:prSet/>
      <dgm:spPr/>
      <dgm:t>
        <a:bodyPr/>
        <a:lstStyle/>
        <a:p>
          <a:endParaRPr lang="en-US"/>
        </a:p>
      </dgm:t>
    </dgm:pt>
    <dgm:pt modelId="{86737FB5-CD95-40E6-AE68-2F8CDB3AD9FF}">
      <dgm:prSet phldrT="[Text]" custT="1"/>
      <dgm:spPr>
        <a:xfrm>
          <a:off x="4236719" y="169011"/>
          <a:ext cx="1857374" cy="460800"/>
        </a:xfrm>
        <a:solidFill>
          <a:srgbClr val="F5C201">
            <a:hueOff val="10518374"/>
            <a:satOff val="-61895"/>
            <a:lumOff val="2355"/>
            <a:alphaOff val="0"/>
          </a:srgbClr>
        </a:solidFill>
        <a:ln w="25400" cap="flat" cmpd="sng" algn="ctr">
          <a:solidFill>
            <a:srgbClr val="F5C201">
              <a:hueOff val="10518374"/>
              <a:satOff val="-61895"/>
              <a:lumOff val="2355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2400" b="1" dirty="0">
              <a:solidFill>
                <a:srgbClr val="FFFFFF"/>
              </a:solidFill>
              <a:latin typeface="Franklin Gothic Book"/>
              <a:ea typeface="+mn-ea"/>
              <a:cs typeface="+mn-cs"/>
            </a:rPr>
            <a:t>Spring 2019</a:t>
          </a:r>
        </a:p>
        <a:p>
          <a:r>
            <a:rPr lang="en-US" sz="2000" dirty="0">
              <a:solidFill>
                <a:srgbClr val="FFFFFF"/>
              </a:solidFill>
              <a:latin typeface="Franklin Gothic Book"/>
              <a:ea typeface="+mn-ea"/>
              <a:cs typeface="+mn-cs"/>
            </a:rPr>
            <a:t>(April 1 - June 7)</a:t>
          </a:r>
        </a:p>
      </dgm:t>
    </dgm:pt>
    <dgm:pt modelId="{B7946A29-0EEA-41F0-9DCA-4B1F5198A750}" type="parTrans" cxnId="{A84E7400-4BB9-42A0-87A3-3C70A85C07FA}">
      <dgm:prSet/>
      <dgm:spPr/>
      <dgm:t>
        <a:bodyPr/>
        <a:lstStyle/>
        <a:p>
          <a:endParaRPr lang="en-US"/>
        </a:p>
      </dgm:t>
    </dgm:pt>
    <dgm:pt modelId="{8F06FF85-3635-4FAC-A19B-7457D293D936}" type="sibTrans" cxnId="{A84E7400-4BB9-42A0-87A3-3C70A85C07FA}">
      <dgm:prSet/>
      <dgm:spPr/>
      <dgm:t>
        <a:bodyPr/>
        <a:lstStyle/>
        <a:p>
          <a:endParaRPr lang="en-US"/>
        </a:p>
      </dgm:t>
    </dgm:pt>
    <dgm:pt modelId="{CF74F390-FDD8-4B44-BD1C-2B345B3C8EF9}">
      <dgm:prSet phldrT="[Text]"/>
      <dgm:spPr>
        <a:xfrm>
          <a:off x="4236719" y="629811"/>
          <a:ext cx="1857374" cy="3265177"/>
        </a:xfrm>
        <a:solidFill>
          <a:srgbClr val="F5C201">
            <a:tint val="40000"/>
            <a:alpha val="90000"/>
            <a:hueOff val="11416906"/>
            <a:satOff val="-59703"/>
            <a:lumOff val="-3598"/>
            <a:alphaOff val="0"/>
          </a:srgbClr>
        </a:solidFill>
        <a:ln w="25400" cap="flat" cmpd="sng" algn="ctr">
          <a:solidFill>
            <a:srgbClr val="F5C201">
              <a:tint val="40000"/>
              <a:alpha val="90000"/>
              <a:hueOff val="11416906"/>
              <a:satOff val="-59703"/>
              <a:lumOff val="-3598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b="1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Franklin Gothic Book"/>
              <a:ea typeface="+mn-ea"/>
              <a:cs typeface="+mn-cs"/>
            </a:rPr>
            <a:t>Chem 166 (4 credits) -- Advanced Structural and Synthetic Methods (Lecture and Lab)</a:t>
          </a:r>
        </a:p>
      </dgm:t>
    </dgm:pt>
    <dgm:pt modelId="{A3B38C64-0605-4849-884A-A6F44C010D34}" type="parTrans" cxnId="{C13CC3F5-7194-4C16-9787-C2206AAB5520}">
      <dgm:prSet/>
      <dgm:spPr/>
      <dgm:t>
        <a:bodyPr/>
        <a:lstStyle/>
        <a:p>
          <a:endParaRPr lang="en-US"/>
        </a:p>
      </dgm:t>
    </dgm:pt>
    <dgm:pt modelId="{0BB1B072-33F5-4337-BA1B-9E95FECEB1C6}" type="sibTrans" cxnId="{C13CC3F5-7194-4C16-9787-C2206AAB5520}">
      <dgm:prSet/>
      <dgm:spPr/>
      <dgm:t>
        <a:bodyPr/>
        <a:lstStyle/>
        <a:p>
          <a:endParaRPr lang="en-US"/>
        </a:p>
      </dgm:t>
    </dgm:pt>
    <dgm:pt modelId="{EB051F44-5D0F-4716-8425-EA5D057F13CA}">
      <dgm:prSet phldrT="[Text]"/>
      <dgm:spPr>
        <a:xfrm>
          <a:off x="1905" y="629811"/>
          <a:ext cx="1857374" cy="3265177"/>
        </a:xfrm>
        <a:solidFill>
          <a:srgbClr val="F5C201">
            <a:tint val="40000"/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5C201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b="1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Franklin Gothic Book"/>
              <a:ea typeface="+mn-ea"/>
              <a:cs typeface="+mn-cs"/>
            </a:rPr>
            <a:t>Chem 125W (5) - Intrumental Methods (Lecture and Lab)</a:t>
          </a:r>
          <a:endParaRPr lang="en-US" b="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Franklin Gothic Book"/>
            <a:ea typeface="+mn-ea"/>
            <a:cs typeface="+mn-cs"/>
          </a:endParaRPr>
        </a:p>
      </dgm:t>
    </dgm:pt>
    <dgm:pt modelId="{4656D8E2-837F-4806-8C0E-997BA82CCF3A}" type="parTrans" cxnId="{B387BF58-6E15-417D-A086-51DFACF32D84}">
      <dgm:prSet/>
      <dgm:spPr/>
      <dgm:t>
        <a:bodyPr/>
        <a:lstStyle/>
        <a:p>
          <a:endParaRPr lang="en-US"/>
        </a:p>
      </dgm:t>
    </dgm:pt>
    <dgm:pt modelId="{DDCBCAA7-2994-4FCA-B196-D2F56B4D2B1B}" type="sibTrans" cxnId="{B387BF58-6E15-417D-A086-51DFACF32D84}">
      <dgm:prSet/>
      <dgm:spPr/>
      <dgm:t>
        <a:bodyPr/>
        <a:lstStyle/>
        <a:p>
          <a:endParaRPr lang="en-US"/>
        </a:p>
      </dgm:t>
    </dgm:pt>
    <dgm:pt modelId="{681CC24E-9ABD-44C1-B565-A8A46D20A80E}">
      <dgm:prSet phldrT="[Text]"/>
      <dgm:spPr>
        <a:xfrm>
          <a:off x="1905" y="629811"/>
          <a:ext cx="1857374" cy="3265177"/>
        </a:xfrm>
        <a:solidFill>
          <a:srgbClr val="F5C201">
            <a:tint val="40000"/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5C201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b="1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Franklin Gothic Book"/>
              <a:ea typeface="+mn-ea"/>
              <a:cs typeface="+mn-cs"/>
            </a:rPr>
            <a:t>Chem 199 (3 credit) - Senior Research</a:t>
          </a:r>
          <a:endParaRPr lang="en-US" b="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Franklin Gothic Book"/>
            <a:ea typeface="+mn-ea"/>
            <a:cs typeface="+mn-cs"/>
          </a:endParaRPr>
        </a:p>
      </dgm:t>
    </dgm:pt>
    <dgm:pt modelId="{529BF860-97DD-4E7B-AB5A-A5EA72CAB9DE}" type="parTrans" cxnId="{AC845468-2D70-4746-B1ED-EA46248C5670}">
      <dgm:prSet/>
      <dgm:spPr/>
      <dgm:t>
        <a:bodyPr/>
        <a:lstStyle/>
        <a:p>
          <a:endParaRPr lang="en-US"/>
        </a:p>
      </dgm:t>
    </dgm:pt>
    <dgm:pt modelId="{70C45A01-1B5A-4B7A-93EB-89B36E619F79}" type="sibTrans" cxnId="{AC845468-2D70-4746-B1ED-EA46248C5670}">
      <dgm:prSet/>
      <dgm:spPr/>
      <dgm:t>
        <a:bodyPr/>
        <a:lstStyle/>
        <a:p>
          <a:endParaRPr lang="en-US"/>
        </a:p>
      </dgm:t>
    </dgm:pt>
    <dgm:pt modelId="{8D7744A9-F0C6-4F3B-878B-D3E956F3327A}">
      <dgm:prSet/>
      <dgm:spPr/>
      <dgm:t>
        <a:bodyPr/>
        <a:lstStyle/>
        <a:p>
          <a:r>
            <a:rPr lang="en-US" b="1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Franklin Gothic Book"/>
              <a:ea typeface="+mn-ea"/>
              <a:cs typeface="+mn-cs"/>
            </a:rPr>
            <a:t>Chem 199 (3 credits) -- Senior Research</a:t>
          </a:r>
        </a:p>
      </dgm:t>
    </dgm:pt>
    <dgm:pt modelId="{5EAC1322-1F02-4E0D-B79D-25B3276569DF}" type="parTrans" cxnId="{52420C24-B902-49A8-8E85-7E469FCDB231}">
      <dgm:prSet/>
      <dgm:spPr/>
      <dgm:t>
        <a:bodyPr/>
        <a:lstStyle/>
        <a:p>
          <a:endParaRPr lang="en-US"/>
        </a:p>
      </dgm:t>
    </dgm:pt>
    <dgm:pt modelId="{D60B84B5-AFAD-46FB-9BBD-13B55DB2BE01}" type="sibTrans" cxnId="{52420C24-B902-49A8-8E85-7E469FCDB231}">
      <dgm:prSet/>
      <dgm:spPr/>
      <dgm:t>
        <a:bodyPr/>
        <a:lstStyle/>
        <a:p>
          <a:endParaRPr lang="en-US"/>
        </a:p>
      </dgm:t>
    </dgm:pt>
    <dgm:pt modelId="{B89C4D90-74FC-490B-84AB-8E9E38B57221}">
      <dgm:prSet/>
      <dgm:spPr/>
      <dgm:t>
        <a:bodyPr/>
        <a:lstStyle/>
        <a:p>
          <a:r>
            <a:rPr lang="en-US" b="1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Franklin Gothic Book"/>
              <a:ea typeface="+mn-ea"/>
              <a:cs typeface="+mn-cs"/>
            </a:rPr>
            <a:t>Chem 191 (1 creidt) -- Seminars in Chemistry Careers</a:t>
          </a:r>
        </a:p>
      </dgm:t>
    </dgm:pt>
    <dgm:pt modelId="{397AA4D2-94D5-43BA-B00B-7EE9BEA031D4}" type="parTrans" cxnId="{9767C7AD-244D-4A67-AB3B-E51DB1B25DE0}">
      <dgm:prSet/>
      <dgm:spPr/>
      <dgm:t>
        <a:bodyPr/>
        <a:lstStyle/>
        <a:p>
          <a:endParaRPr lang="en-US"/>
        </a:p>
      </dgm:t>
    </dgm:pt>
    <dgm:pt modelId="{30CACDC6-B667-4A0A-A596-3D49F46911E0}" type="sibTrans" cxnId="{9767C7AD-244D-4A67-AB3B-E51DB1B25DE0}">
      <dgm:prSet/>
      <dgm:spPr/>
      <dgm:t>
        <a:bodyPr/>
        <a:lstStyle/>
        <a:p>
          <a:endParaRPr lang="en-US"/>
        </a:p>
      </dgm:t>
    </dgm:pt>
    <dgm:pt modelId="{1E2DC352-51AC-49D7-A0D3-F1DBF664BD28}">
      <dgm:prSet/>
      <dgm:spPr/>
      <dgm:t>
        <a:bodyPr/>
        <a:lstStyle/>
        <a:p>
          <a:r>
            <a:rPr lang="en-US" b="1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Franklin Gothic Book"/>
              <a:ea typeface="+mn-ea"/>
              <a:cs typeface="+mn-cs"/>
            </a:rPr>
            <a:t>Chem  199 (3 credits) -- Senior Research</a:t>
          </a:r>
        </a:p>
      </dgm:t>
    </dgm:pt>
    <dgm:pt modelId="{61004BC7-0D06-4DAA-9BCD-4AB57A764443}" type="parTrans" cxnId="{C854A32C-65DF-4D18-8E7E-F892C11971B8}">
      <dgm:prSet/>
      <dgm:spPr/>
      <dgm:t>
        <a:bodyPr/>
        <a:lstStyle/>
        <a:p>
          <a:endParaRPr lang="en-US"/>
        </a:p>
      </dgm:t>
    </dgm:pt>
    <dgm:pt modelId="{20B49045-040B-4B25-9E06-E693C816087C}" type="sibTrans" cxnId="{C854A32C-65DF-4D18-8E7E-F892C11971B8}">
      <dgm:prSet/>
      <dgm:spPr/>
      <dgm:t>
        <a:bodyPr/>
        <a:lstStyle/>
        <a:p>
          <a:endParaRPr lang="en-US"/>
        </a:p>
      </dgm:t>
    </dgm:pt>
    <dgm:pt modelId="{9C7BA49A-C46D-4748-8275-6197B3C4FC77}">
      <dgm:prSet/>
      <dgm:spPr/>
      <dgm:t>
        <a:bodyPr/>
        <a:lstStyle/>
        <a:p>
          <a:endParaRPr lang="en-US" b="1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Franklin Gothic Book"/>
            <a:ea typeface="+mn-ea"/>
            <a:cs typeface="+mn-cs"/>
          </a:endParaRPr>
        </a:p>
      </dgm:t>
    </dgm:pt>
    <dgm:pt modelId="{3A763755-3B7C-43C6-B9A5-5E7DA3778674}" type="parTrans" cxnId="{BC478644-05FD-40F5-9D2B-C88F68387E08}">
      <dgm:prSet/>
      <dgm:spPr/>
      <dgm:t>
        <a:bodyPr/>
        <a:lstStyle/>
        <a:p>
          <a:endParaRPr lang="en-US"/>
        </a:p>
      </dgm:t>
    </dgm:pt>
    <dgm:pt modelId="{B6FD0DF6-FD69-4D04-85DA-06807B62B31A}" type="sibTrans" cxnId="{BC478644-05FD-40F5-9D2B-C88F68387E08}">
      <dgm:prSet/>
      <dgm:spPr/>
      <dgm:t>
        <a:bodyPr/>
        <a:lstStyle/>
        <a:p>
          <a:endParaRPr lang="en-US"/>
        </a:p>
      </dgm:t>
    </dgm:pt>
    <dgm:pt modelId="{5EC73269-5F3C-415D-A8FB-65C7AD45A94C}">
      <dgm:prSet/>
      <dgm:spPr/>
      <dgm:t>
        <a:bodyPr/>
        <a:lstStyle/>
        <a:p>
          <a:r>
            <a:rPr lang="en-US" b="1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Franklin Gothic Book"/>
              <a:ea typeface="+mn-ea"/>
              <a:cs typeface="+mn-cs"/>
            </a:rPr>
            <a:t>Chem 190 (2) -- Special Studies (Research in lab)</a:t>
          </a:r>
        </a:p>
      </dgm:t>
    </dgm:pt>
    <dgm:pt modelId="{FA27C93A-FE0D-4EEC-8643-9CC2BA7A5D34}" type="parTrans" cxnId="{B9F20F4D-AB20-44E2-BC9C-A3B28490485E}">
      <dgm:prSet/>
      <dgm:spPr/>
      <dgm:t>
        <a:bodyPr/>
        <a:lstStyle/>
        <a:p>
          <a:endParaRPr lang="en-US"/>
        </a:p>
      </dgm:t>
    </dgm:pt>
    <dgm:pt modelId="{E52F7FA1-EAEE-4CF9-89D7-C1C9A8E25C74}" type="sibTrans" cxnId="{B9F20F4D-AB20-44E2-BC9C-A3B28490485E}">
      <dgm:prSet/>
      <dgm:spPr/>
      <dgm:t>
        <a:bodyPr/>
        <a:lstStyle/>
        <a:p>
          <a:endParaRPr lang="en-US"/>
        </a:p>
      </dgm:t>
    </dgm:pt>
    <dgm:pt modelId="{CDA52C55-61F2-4693-9FEE-2EE422C5CE50}">
      <dgm:prSet/>
      <dgm:spPr/>
      <dgm:t>
        <a:bodyPr/>
        <a:lstStyle/>
        <a:p>
          <a:r>
            <a:rPr lang="en-US" b="1" dirty="0">
              <a:solidFill>
                <a:sysClr val="windowText" lastClr="000000"/>
              </a:solidFill>
              <a:latin typeface="Franklin Gothic Book"/>
              <a:ea typeface="+mn-ea"/>
              <a:cs typeface="+mn-cs"/>
            </a:rPr>
            <a:t>Chem150B (4) - Inorganic Chemistry (systematic introduction to synthesis, reactions, structure, and bonding of important classes of inorganic compounds</a:t>
          </a:r>
        </a:p>
      </dgm:t>
    </dgm:pt>
    <dgm:pt modelId="{B0214AF7-4FFF-4150-9183-BE8077FBC5D1}" type="parTrans" cxnId="{2FA1E615-AAD9-4D14-BC14-63789D565EA0}">
      <dgm:prSet/>
      <dgm:spPr/>
      <dgm:t>
        <a:bodyPr/>
        <a:lstStyle/>
        <a:p>
          <a:endParaRPr lang="en-US"/>
        </a:p>
      </dgm:t>
    </dgm:pt>
    <dgm:pt modelId="{774B28B6-7A72-4C36-8593-982EAA6352F7}" type="sibTrans" cxnId="{2FA1E615-AAD9-4D14-BC14-63789D565EA0}">
      <dgm:prSet/>
      <dgm:spPr/>
      <dgm:t>
        <a:bodyPr/>
        <a:lstStyle/>
        <a:p>
          <a:endParaRPr lang="en-US"/>
        </a:p>
      </dgm:t>
    </dgm:pt>
    <dgm:pt modelId="{96ABD767-8FBF-412A-9E69-829DADB777F5}">
      <dgm:prSet phldrT="[Text]"/>
      <dgm:spPr>
        <a:xfrm>
          <a:off x="2119312" y="629811"/>
          <a:ext cx="1857374" cy="3265177"/>
        </a:xfrm>
        <a:solidFill>
          <a:srgbClr val="F5C201">
            <a:tint val="40000"/>
            <a:alpha val="90000"/>
            <a:hueOff val="5708453"/>
            <a:satOff val="-29851"/>
            <a:lumOff val="-1799"/>
            <a:alphaOff val="0"/>
          </a:srgbClr>
        </a:solidFill>
        <a:ln w="25400" cap="flat" cmpd="sng" algn="ctr">
          <a:solidFill>
            <a:srgbClr val="F5C201">
              <a:tint val="40000"/>
              <a:alpha val="90000"/>
              <a:hueOff val="5708453"/>
              <a:satOff val="-29851"/>
              <a:lumOff val="-1799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b="1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Franklin Gothic Book"/>
              <a:ea typeface="+mn-ea"/>
              <a:cs typeface="+mn-cs"/>
            </a:rPr>
            <a:t>Chem 143 (3) -- Chemical Biology (Lecture)</a:t>
          </a:r>
        </a:p>
      </dgm:t>
    </dgm:pt>
    <dgm:pt modelId="{12368B83-236B-4418-B5F1-E6A490DD4831}" type="parTrans" cxnId="{6E538423-A851-430D-8F0D-5BDDD7511667}">
      <dgm:prSet/>
      <dgm:spPr/>
      <dgm:t>
        <a:bodyPr/>
        <a:lstStyle/>
        <a:p>
          <a:endParaRPr lang="en-US"/>
        </a:p>
      </dgm:t>
    </dgm:pt>
    <dgm:pt modelId="{CA257E47-237E-4F8E-8032-AE1073B18F63}" type="sibTrans" cxnId="{6E538423-A851-430D-8F0D-5BDDD7511667}">
      <dgm:prSet/>
      <dgm:spPr/>
      <dgm:t>
        <a:bodyPr/>
        <a:lstStyle/>
        <a:p>
          <a:endParaRPr lang="en-US"/>
        </a:p>
      </dgm:t>
    </dgm:pt>
    <dgm:pt modelId="{68B2E4B7-C617-442E-8E93-F842C4D36DCD}">
      <dgm:prSet phldrT="[Text]"/>
      <dgm:spPr>
        <a:xfrm>
          <a:off x="1905" y="629811"/>
          <a:ext cx="1857374" cy="3265177"/>
        </a:xfrm>
        <a:solidFill>
          <a:srgbClr val="F5C201">
            <a:tint val="40000"/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5C201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b="1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Franklin Gothic Book"/>
              <a:ea typeface="+mn-ea"/>
              <a:cs typeface="+mn-cs"/>
            </a:rPr>
            <a:t>Chem 190 (1) -- Special Studies (Research in lab)</a:t>
          </a:r>
          <a:endParaRPr lang="en-US" b="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Franklin Gothic Book"/>
            <a:ea typeface="+mn-ea"/>
            <a:cs typeface="+mn-cs"/>
          </a:endParaRPr>
        </a:p>
      </dgm:t>
    </dgm:pt>
    <dgm:pt modelId="{785F1ADC-8C0E-4C79-9034-A6934B01A40F}" type="parTrans" cxnId="{82FC1F23-C28F-4990-8762-AA66EEFE239C}">
      <dgm:prSet/>
      <dgm:spPr/>
      <dgm:t>
        <a:bodyPr/>
        <a:lstStyle/>
        <a:p>
          <a:endParaRPr lang="en-US"/>
        </a:p>
      </dgm:t>
    </dgm:pt>
    <dgm:pt modelId="{5BCB70C4-AF1B-49F5-8822-FBBD82F0480D}" type="sibTrans" cxnId="{82FC1F23-C28F-4990-8762-AA66EEFE239C}">
      <dgm:prSet/>
      <dgm:spPr/>
      <dgm:t>
        <a:bodyPr/>
        <a:lstStyle/>
        <a:p>
          <a:endParaRPr lang="en-US"/>
        </a:p>
      </dgm:t>
    </dgm:pt>
    <dgm:pt modelId="{01EE323F-182E-4DF7-8357-79DD0D0CAB4A}" type="pres">
      <dgm:prSet presAssocID="{F00433DA-FA4A-4C7C-923E-C722B799407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90EA9E2-AA63-4DDD-A667-F248881BB0AA}" type="pres">
      <dgm:prSet presAssocID="{216255F9-5A61-4916-9937-C79C601F2E6A}" presName="composite" presStyleCnt="0"/>
      <dgm:spPr/>
    </dgm:pt>
    <dgm:pt modelId="{2FBC5F5A-762D-4311-A95F-B70042E64209}" type="pres">
      <dgm:prSet presAssocID="{216255F9-5A61-4916-9937-C79C601F2E6A}" presName="parTx" presStyleLbl="alignNode1" presStyleIdx="0" presStyleCnt="3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4D692412-63D8-4FE1-8C2F-E7EB5398A538}" type="pres">
      <dgm:prSet presAssocID="{216255F9-5A61-4916-9937-C79C601F2E6A}" presName="desTx" presStyleLbl="alignAccFollowNode1" presStyleIdx="0" presStyleCnt="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7EBD9517-770F-4F9B-ADE6-B21452906DDC}" type="pres">
      <dgm:prSet presAssocID="{F31F9796-9F7B-4B9B-B6A9-C447EF353ECE}" presName="space" presStyleCnt="0"/>
      <dgm:spPr/>
    </dgm:pt>
    <dgm:pt modelId="{67BB3A21-1314-4C67-9EB0-DBBCA17020CF}" type="pres">
      <dgm:prSet presAssocID="{F9DFB464-C841-45DA-8434-912849DF5E51}" presName="composite" presStyleCnt="0"/>
      <dgm:spPr/>
    </dgm:pt>
    <dgm:pt modelId="{9C337D0A-5A7A-4919-AF5C-70E1641300C3}" type="pres">
      <dgm:prSet presAssocID="{F9DFB464-C841-45DA-8434-912849DF5E51}" presName="parTx" presStyleLbl="alignNode1" presStyleIdx="1" presStyleCnt="3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8E3ECB2E-60C0-4AC1-9E32-2026D2CCE9C1}" type="pres">
      <dgm:prSet presAssocID="{F9DFB464-C841-45DA-8434-912849DF5E51}" presName="desTx" presStyleLbl="alignAccFollowNode1" presStyleIdx="1" presStyleCnt="3" custLinFactNeighborX="22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FA5C19E8-1B0E-45B7-A67B-2A05600FEB82}" type="pres">
      <dgm:prSet presAssocID="{46FA029B-DBB2-4F10-8D9A-0D257BF030B6}" presName="space" presStyleCnt="0"/>
      <dgm:spPr/>
    </dgm:pt>
    <dgm:pt modelId="{9D9C9F47-D56D-45A5-84DB-EEDD0BDD3162}" type="pres">
      <dgm:prSet presAssocID="{86737FB5-CD95-40E6-AE68-2F8CDB3AD9FF}" presName="composite" presStyleCnt="0"/>
      <dgm:spPr/>
    </dgm:pt>
    <dgm:pt modelId="{602F3F5C-3505-472E-9101-70F764068A94}" type="pres">
      <dgm:prSet presAssocID="{86737FB5-CD95-40E6-AE68-2F8CDB3AD9FF}" presName="parTx" presStyleLbl="alignNode1" presStyleIdx="2" presStyleCnt="3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0912A1DC-4123-4143-A98C-75396A2840A2}" type="pres">
      <dgm:prSet presAssocID="{86737FB5-CD95-40E6-AE68-2F8CDB3AD9FF}" presName="desTx" presStyleLbl="alignAccFollowNode1" presStyleIdx="2" presStyleCnt="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</dgm:ptLst>
  <dgm:cxnLst>
    <dgm:cxn modelId="{76B914B5-5897-46BD-8B35-EDFE321454BE}" type="presOf" srcId="{8D7744A9-F0C6-4F3B-878B-D3E956F3327A}" destId="{8E3ECB2E-60C0-4AC1-9E32-2026D2CCE9C1}" srcOrd="0" destOrd="3" presId="urn:microsoft.com/office/officeart/2005/8/layout/hList1"/>
    <dgm:cxn modelId="{81BEB78D-5F31-4F43-8863-654E06C38F80}" type="presOf" srcId="{6EBC395B-2933-4743-B346-6410AA2913A0}" destId="{8E3ECB2E-60C0-4AC1-9E32-2026D2CCE9C1}" srcOrd="0" destOrd="0" presId="urn:microsoft.com/office/officeart/2005/8/layout/hList1"/>
    <dgm:cxn modelId="{CF3EAB75-DBFB-46FC-9EE7-927CA6FF11C2}" srcId="{F00433DA-FA4A-4C7C-923E-C722B799407A}" destId="{F9DFB464-C841-45DA-8434-912849DF5E51}" srcOrd="1" destOrd="0" parTransId="{09F6B1FD-DC4B-471A-9FED-AF022FCDB3DA}" sibTransId="{46FA029B-DBB2-4F10-8D9A-0D257BF030B6}"/>
    <dgm:cxn modelId="{E3493F46-A0FB-449F-9EAE-F7DDAAEAD0CC}" type="presOf" srcId="{EB051F44-5D0F-4716-8425-EA5D057F13CA}" destId="{4D692412-63D8-4FE1-8C2F-E7EB5398A538}" srcOrd="0" destOrd="1" presId="urn:microsoft.com/office/officeart/2005/8/layout/hList1"/>
    <dgm:cxn modelId="{C854A32C-65DF-4D18-8E7E-F892C11971B8}" srcId="{86737FB5-CD95-40E6-AE68-2F8CDB3AD9FF}" destId="{1E2DC352-51AC-49D7-A0D3-F1DBF664BD28}" srcOrd="3" destOrd="0" parTransId="{61004BC7-0D06-4DAA-9BCD-4AB57A764443}" sibTransId="{20B49045-040B-4B25-9E06-E693C816087C}"/>
    <dgm:cxn modelId="{24F58614-A7D0-45D3-BA5B-FA5309BDBD3A}" type="presOf" srcId="{5EC73269-5F3C-415D-A8FB-65C7AD45A94C}" destId="{8E3ECB2E-60C0-4AC1-9E32-2026D2CCE9C1}" srcOrd="0" destOrd="2" presId="urn:microsoft.com/office/officeart/2005/8/layout/hList1"/>
    <dgm:cxn modelId="{D7E14992-1666-4CA1-ABF7-4FC5F568A567}" srcId="{216255F9-5A61-4916-9937-C79C601F2E6A}" destId="{BCAE3A1E-EB54-426D-A575-D6B6455BD580}" srcOrd="0" destOrd="0" parTransId="{C4DB6881-52A7-4527-8F7C-F59A11BC5DDD}" sibTransId="{2B76007C-09CA-46C2-AD31-B87E74FB9CBD}"/>
    <dgm:cxn modelId="{AC845468-2D70-4746-B1ED-EA46248C5670}" srcId="{216255F9-5A61-4916-9937-C79C601F2E6A}" destId="{681CC24E-9ABD-44C1-B565-A8A46D20A80E}" srcOrd="2" destOrd="0" parTransId="{529BF860-97DD-4E7B-AB5A-A5EA72CAB9DE}" sibTransId="{70C45A01-1B5A-4B7A-93EB-89B36E619F79}"/>
    <dgm:cxn modelId="{FC26C129-7D68-40E9-9EA7-AE1C8F1A8630}" type="presOf" srcId="{86737FB5-CD95-40E6-AE68-2F8CDB3AD9FF}" destId="{602F3F5C-3505-472E-9101-70F764068A94}" srcOrd="0" destOrd="0" presId="urn:microsoft.com/office/officeart/2005/8/layout/hList1"/>
    <dgm:cxn modelId="{8091CB1C-998C-4C2C-8952-4B5A1EC8636E}" type="presOf" srcId="{B89C4D90-74FC-490B-84AB-8E9E38B57221}" destId="{0912A1DC-4123-4143-A98C-75396A2840A2}" srcOrd="0" destOrd="2" presId="urn:microsoft.com/office/officeart/2005/8/layout/hList1"/>
    <dgm:cxn modelId="{9767C7AD-244D-4A67-AB3B-E51DB1B25DE0}" srcId="{86737FB5-CD95-40E6-AE68-2F8CDB3AD9FF}" destId="{B89C4D90-74FC-490B-84AB-8E9E38B57221}" srcOrd="2" destOrd="0" parTransId="{397AA4D2-94D5-43BA-B00B-7EE9BEA031D4}" sibTransId="{30CACDC6-B667-4A0A-A596-3D49F46911E0}"/>
    <dgm:cxn modelId="{6E538423-A851-430D-8F0D-5BDDD7511667}" srcId="{F9DFB464-C841-45DA-8434-912849DF5E51}" destId="{96ABD767-8FBF-412A-9E69-829DADB777F5}" srcOrd="1" destOrd="0" parTransId="{12368B83-236B-4418-B5F1-E6A490DD4831}" sibTransId="{CA257E47-237E-4F8E-8032-AE1073B18F63}"/>
    <dgm:cxn modelId="{9DF5EE1F-DDF7-44E1-8965-159F9F4F0560}" type="presOf" srcId="{216255F9-5A61-4916-9937-C79C601F2E6A}" destId="{2FBC5F5A-762D-4311-A95F-B70042E64209}" srcOrd="0" destOrd="0" presId="urn:microsoft.com/office/officeart/2005/8/layout/hList1"/>
    <dgm:cxn modelId="{0B91B12F-6C11-43E9-9596-4886900AF2A9}" type="presOf" srcId="{68B2E4B7-C617-442E-8E93-F842C4D36DCD}" destId="{4D692412-63D8-4FE1-8C2F-E7EB5398A538}" srcOrd="0" destOrd="3" presId="urn:microsoft.com/office/officeart/2005/8/layout/hList1"/>
    <dgm:cxn modelId="{DA724D7A-4DA1-44CC-B629-5541FE6C81E7}" type="presOf" srcId="{1E2DC352-51AC-49D7-A0D3-F1DBF664BD28}" destId="{0912A1DC-4123-4143-A98C-75396A2840A2}" srcOrd="0" destOrd="3" presId="urn:microsoft.com/office/officeart/2005/8/layout/hList1"/>
    <dgm:cxn modelId="{BC478644-05FD-40F5-9D2B-C88F68387E08}" srcId="{86737FB5-CD95-40E6-AE68-2F8CDB3AD9FF}" destId="{9C7BA49A-C46D-4748-8275-6197B3C4FC77}" srcOrd="4" destOrd="0" parTransId="{3A763755-3B7C-43C6-B9A5-5E7DA3778674}" sibTransId="{B6FD0DF6-FD69-4D04-85DA-06807B62B31A}"/>
    <dgm:cxn modelId="{53EA629A-7E9A-4B29-B1E3-510E41B93EBA}" srcId="{F00433DA-FA4A-4C7C-923E-C722B799407A}" destId="{216255F9-5A61-4916-9937-C79C601F2E6A}" srcOrd="0" destOrd="0" parTransId="{ED8E77D8-05CA-45FE-AA21-F397903F53DD}" sibTransId="{F31F9796-9F7B-4B9B-B6A9-C447EF353ECE}"/>
    <dgm:cxn modelId="{C13CC3F5-7194-4C16-9787-C2206AAB5520}" srcId="{86737FB5-CD95-40E6-AE68-2F8CDB3AD9FF}" destId="{CF74F390-FDD8-4B44-BD1C-2B345B3C8EF9}" srcOrd="0" destOrd="0" parTransId="{A3B38C64-0605-4849-884A-A6F44C010D34}" sibTransId="{0BB1B072-33F5-4337-BA1B-9E95FECEB1C6}"/>
    <dgm:cxn modelId="{17FDB24E-C5BE-4178-87B2-11D1B1E1FFD7}" type="presOf" srcId="{BCAE3A1E-EB54-426D-A575-D6B6455BD580}" destId="{4D692412-63D8-4FE1-8C2F-E7EB5398A538}" srcOrd="0" destOrd="0" presId="urn:microsoft.com/office/officeart/2005/8/layout/hList1"/>
    <dgm:cxn modelId="{FBD53AAE-86F7-4E66-9931-6C9AF0F4BD8B}" type="presOf" srcId="{CDA52C55-61F2-4693-9FEE-2EE422C5CE50}" destId="{0912A1DC-4123-4143-A98C-75396A2840A2}" srcOrd="0" destOrd="1" presId="urn:microsoft.com/office/officeart/2005/8/layout/hList1"/>
    <dgm:cxn modelId="{D8C9FA3B-4073-490C-839F-E71B2D1CA840}" type="presOf" srcId="{9C7BA49A-C46D-4748-8275-6197B3C4FC77}" destId="{0912A1DC-4123-4143-A98C-75396A2840A2}" srcOrd="0" destOrd="4" presId="urn:microsoft.com/office/officeart/2005/8/layout/hList1"/>
    <dgm:cxn modelId="{B387BF58-6E15-417D-A086-51DFACF32D84}" srcId="{216255F9-5A61-4916-9937-C79C601F2E6A}" destId="{EB051F44-5D0F-4716-8425-EA5D057F13CA}" srcOrd="1" destOrd="0" parTransId="{4656D8E2-837F-4806-8C0E-997BA82CCF3A}" sibTransId="{DDCBCAA7-2994-4FCA-B196-D2F56B4D2B1B}"/>
    <dgm:cxn modelId="{82FC1F23-C28F-4990-8762-AA66EEFE239C}" srcId="{216255F9-5A61-4916-9937-C79C601F2E6A}" destId="{68B2E4B7-C617-442E-8E93-F842C4D36DCD}" srcOrd="3" destOrd="0" parTransId="{785F1ADC-8C0E-4C79-9034-A6934B01A40F}" sibTransId="{5BCB70C4-AF1B-49F5-8822-FBBD82F0480D}"/>
    <dgm:cxn modelId="{2FA1E615-AAD9-4D14-BC14-63789D565EA0}" srcId="{86737FB5-CD95-40E6-AE68-2F8CDB3AD9FF}" destId="{CDA52C55-61F2-4693-9FEE-2EE422C5CE50}" srcOrd="1" destOrd="0" parTransId="{B0214AF7-4FFF-4150-9183-BE8077FBC5D1}" sibTransId="{774B28B6-7A72-4C36-8593-982EAA6352F7}"/>
    <dgm:cxn modelId="{484D2E8E-143A-4C17-A63B-CBB30328DF67}" srcId="{F9DFB464-C841-45DA-8434-912849DF5E51}" destId="{6EBC395B-2933-4743-B346-6410AA2913A0}" srcOrd="0" destOrd="0" parTransId="{51D25EBD-2289-40FE-A7DB-457B6B5B7F8C}" sibTransId="{19B2EF6E-D9E0-448F-840E-790DB7F52F9A}"/>
    <dgm:cxn modelId="{7A976B17-0B39-425A-B4B0-F48507ADC2CB}" type="presOf" srcId="{F9DFB464-C841-45DA-8434-912849DF5E51}" destId="{9C337D0A-5A7A-4919-AF5C-70E1641300C3}" srcOrd="0" destOrd="0" presId="urn:microsoft.com/office/officeart/2005/8/layout/hList1"/>
    <dgm:cxn modelId="{93EFA760-6C91-4451-9D29-1AC6E14DD91B}" type="presOf" srcId="{681CC24E-9ABD-44C1-B565-A8A46D20A80E}" destId="{4D692412-63D8-4FE1-8C2F-E7EB5398A538}" srcOrd="0" destOrd="2" presId="urn:microsoft.com/office/officeart/2005/8/layout/hList1"/>
    <dgm:cxn modelId="{52420C24-B902-49A8-8E85-7E469FCDB231}" srcId="{F9DFB464-C841-45DA-8434-912849DF5E51}" destId="{8D7744A9-F0C6-4F3B-878B-D3E956F3327A}" srcOrd="3" destOrd="0" parTransId="{5EAC1322-1F02-4E0D-B79D-25B3276569DF}" sibTransId="{D60B84B5-AFAD-46FB-9BBD-13B55DB2BE01}"/>
    <dgm:cxn modelId="{A84E7400-4BB9-42A0-87A3-3C70A85C07FA}" srcId="{F00433DA-FA4A-4C7C-923E-C722B799407A}" destId="{86737FB5-CD95-40E6-AE68-2F8CDB3AD9FF}" srcOrd="2" destOrd="0" parTransId="{B7946A29-0EEA-41F0-9DCA-4B1F5198A750}" sibTransId="{8F06FF85-3635-4FAC-A19B-7457D293D936}"/>
    <dgm:cxn modelId="{B9F20F4D-AB20-44E2-BC9C-A3B28490485E}" srcId="{F9DFB464-C841-45DA-8434-912849DF5E51}" destId="{5EC73269-5F3C-415D-A8FB-65C7AD45A94C}" srcOrd="2" destOrd="0" parTransId="{FA27C93A-FE0D-4EEC-8643-9CC2BA7A5D34}" sibTransId="{E52F7FA1-EAEE-4CF9-89D7-C1C9A8E25C74}"/>
    <dgm:cxn modelId="{440BFC95-0E9A-4120-B0AC-FD6C5398FBE7}" type="presOf" srcId="{F00433DA-FA4A-4C7C-923E-C722B799407A}" destId="{01EE323F-182E-4DF7-8357-79DD0D0CAB4A}" srcOrd="0" destOrd="0" presId="urn:microsoft.com/office/officeart/2005/8/layout/hList1"/>
    <dgm:cxn modelId="{C1095DE4-6968-49A8-92E1-EF43D0B662A2}" type="presOf" srcId="{CF74F390-FDD8-4B44-BD1C-2B345B3C8EF9}" destId="{0912A1DC-4123-4143-A98C-75396A2840A2}" srcOrd="0" destOrd="0" presId="urn:microsoft.com/office/officeart/2005/8/layout/hList1"/>
    <dgm:cxn modelId="{029E1A2A-2801-4999-8504-BEACEEECF5FD}" type="presOf" srcId="{96ABD767-8FBF-412A-9E69-829DADB777F5}" destId="{8E3ECB2E-60C0-4AC1-9E32-2026D2CCE9C1}" srcOrd="0" destOrd="1" presId="urn:microsoft.com/office/officeart/2005/8/layout/hList1"/>
    <dgm:cxn modelId="{8406762E-D5F1-46CD-88AD-CC395A3F5764}" type="presParOf" srcId="{01EE323F-182E-4DF7-8357-79DD0D0CAB4A}" destId="{190EA9E2-AA63-4DDD-A667-F248881BB0AA}" srcOrd="0" destOrd="0" presId="urn:microsoft.com/office/officeart/2005/8/layout/hList1"/>
    <dgm:cxn modelId="{89072442-E4E6-4D58-8052-8BED0667B19B}" type="presParOf" srcId="{190EA9E2-AA63-4DDD-A667-F248881BB0AA}" destId="{2FBC5F5A-762D-4311-A95F-B70042E64209}" srcOrd="0" destOrd="0" presId="urn:microsoft.com/office/officeart/2005/8/layout/hList1"/>
    <dgm:cxn modelId="{E186646F-3CE2-480D-A961-088C623AC74E}" type="presParOf" srcId="{190EA9E2-AA63-4DDD-A667-F248881BB0AA}" destId="{4D692412-63D8-4FE1-8C2F-E7EB5398A538}" srcOrd="1" destOrd="0" presId="urn:microsoft.com/office/officeart/2005/8/layout/hList1"/>
    <dgm:cxn modelId="{C6391C64-2315-4AE2-BCB5-00F3E6E2358D}" type="presParOf" srcId="{01EE323F-182E-4DF7-8357-79DD0D0CAB4A}" destId="{7EBD9517-770F-4F9B-ADE6-B21452906DDC}" srcOrd="1" destOrd="0" presId="urn:microsoft.com/office/officeart/2005/8/layout/hList1"/>
    <dgm:cxn modelId="{2BBAB55C-941E-4742-AF4C-22F9DE204CD2}" type="presParOf" srcId="{01EE323F-182E-4DF7-8357-79DD0D0CAB4A}" destId="{67BB3A21-1314-4C67-9EB0-DBBCA17020CF}" srcOrd="2" destOrd="0" presId="urn:microsoft.com/office/officeart/2005/8/layout/hList1"/>
    <dgm:cxn modelId="{7F92BC2E-BD7A-4833-A9FA-CC80BA016ABE}" type="presParOf" srcId="{67BB3A21-1314-4C67-9EB0-DBBCA17020CF}" destId="{9C337D0A-5A7A-4919-AF5C-70E1641300C3}" srcOrd="0" destOrd="0" presId="urn:microsoft.com/office/officeart/2005/8/layout/hList1"/>
    <dgm:cxn modelId="{7B59C5D8-62FE-4159-A5AE-5CAA69D660F1}" type="presParOf" srcId="{67BB3A21-1314-4C67-9EB0-DBBCA17020CF}" destId="{8E3ECB2E-60C0-4AC1-9E32-2026D2CCE9C1}" srcOrd="1" destOrd="0" presId="urn:microsoft.com/office/officeart/2005/8/layout/hList1"/>
    <dgm:cxn modelId="{CCBC4EFB-616E-4E32-8728-FA2B37A9CAA8}" type="presParOf" srcId="{01EE323F-182E-4DF7-8357-79DD0D0CAB4A}" destId="{FA5C19E8-1B0E-45B7-A67B-2A05600FEB82}" srcOrd="3" destOrd="0" presId="urn:microsoft.com/office/officeart/2005/8/layout/hList1"/>
    <dgm:cxn modelId="{512A3624-5D72-46C1-8CA9-1D3DA574C237}" type="presParOf" srcId="{01EE323F-182E-4DF7-8357-79DD0D0CAB4A}" destId="{9D9C9F47-D56D-45A5-84DB-EEDD0BDD3162}" srcOrd="4" destOrd="0" presId="urn:microsoft.com/office/officeart/2005/8/layout/hList1"/>
    <dgm:cxn modelId="{44F1D6E9-7E97-4A45-ABE3-568EAD6910ED}" type="presParOf" srcId="{9D9C9F47-D56D-45A5-84DB-EEDD0BDD3162}" destId="{602F3F5C-3505-472E-9101-70F764068A94}" srcOrd="0" destOrd="0" presId="urn:microsoft.com/office/officeart/2005/8/layout/hList1"/>
    <dgm:cxn modelId="{7A928291-F559-4F7E-8424-E338C1B2F0E6}" type="presParOf" srcId="{9D9C9F47-D56D-45A5-84DB-EEDD0BDD3162}" destId="{0912A1DC-4123-4143-A98C-75396A2840A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FBC5F5A-762D-4311-A95F-B70042E64209}">
      <dsp:nvSpPr>
        <dsp:cNvPr id="0" name=""/>
        <dsp:cNvSpPr/>
      </dsp:nvSpPr>
      <dsp:spPr>
        <a:xfrm>
          <a:off x="2857" y="130712"/>
          <a:ext cx="2786062" cy="901167"/>
        </a:xfrm>
        <a:prstGeom prst="rect">
          <a:avLst/>
        </a:prstGeom>
        <a:solidFill>
          <a:srgbClr val="F5C201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5C201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>
              <a:solidFill>
                <a:srgbClr val="FFFFFF"/>
              </a:solidFill>
              <a:latin typeface="Franklin Gothic Book"/>
              <a:ea typeface="+mn-ea"/>
              <a:cs typeface="+mn-cs"/>
            </a:rPr>
            <a:t>Fall 2018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solidFill>
                <a:srgbClr val="FFFFFF"/>
              </a:solidFill>
              <a:latin typeface="Franklin Gothic Book"/>
              <a:ea typeface="+mn-ea"/>
              <a:cs typeface="+mn-cs"/>
            </a:rPr>
            <a:t>(September 24 - December 7)</a:t>
          </a:r>
        </a:p>
      </dsp:txBody>
      <dsp:txXfrm>
        <a:off x="2857" y="130712"/>
        <a:ext cx="2786062" cy="901167"/>
      </dsp:txXfrm>
    </dsp:sp>
    <dsp:sp modelId="{4D692412-63D8-4FE1-8C2F-E7EB5398A538}">
      <dsp:nvSpPr>
        <dsp:cNvPr id="0" name=""/>
        <dsp:cNvSpPr/>
      </dsp:nvSpPr>
      <dsp:spPr>
        <a:xfrm>
          <a:off x="2857" y="1031880"/>
          <a:ext cx="2786062" cy="3257006"/>
        </a:xfrm>
        <a:prstGeom prst="rect">
          <a:avLst/>
        </a:prstGeom>
        <a:solidFill>
          <a:srgbClr val="F5C201">
            <a:tint val="40000"/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5C201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Franklin Gothic Book"/>
              <a:ea typeface="+mn-ea"/>
              <a:cs typeface="+mn-cs"/>
            </a:rPr>
            <a:t>Chem 230 (3) - Nanoscience and Nanotechnology (Lecture)</a:t>
          </a:r>
          <a:endParaRPr lang="en-US" sz="1500" b="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Franklin Gothic Book"/>
            <a:ea typeface="+mn-ea"/>
            <a:cs typeface="+mn-cs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Franklin Gothic Book"/>
              <a:ea typeface="+mn-ea"/>
              <a:cs typeface="+mn-cs"/>
            </a:rPr>
            <a:t>Chem 125W (5) - Intrumental Methods (Lecture and Lab)</a:t>
          </a:r>
          <a:endParaRPr lang="en-US" sz="1500" b="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Franklin Gothic Book"/>
            <a:ea typeface="+mn-ea"/>
            <a:cs typeface="+mn-cs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Franklin Gothic Book"/>
              <a:ea typeface="+mn-ea"/>
              <a:cs typeface="+mn-cs"/>
            </a:rPr>
            <a:t>Chem 199 (3 credit) - Senior Research</a:t>
          </a:r>
          <a:endParaRPr lang="en-US" sz="1500" b="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Franklin Gothic Book"/>
            <a:ea typeface="+mn-ea"/>
            <a:cs typeface="+mn-cs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Franklin Gothic Book"/>
              <a:ea typeface="+mn-ea"/>
              <a:cs typeface="+mn-cs"/>
            </a:rPr>
            <a:t>Chem 190 (1) -- Special Studies (Research in lab)</a:t>
          </a:r>
          <a:endParaRPr lang="en-US" sz="1500" b="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Franklin Gothic Book"/>
            <a:ea typeface="+mn-ea"/>
            <a:cs typeface="+mn-cs"/>
          </a:endParaRPr>
        </a:p>
      </dsp:txBody>
      <dsp:txXfrm>
        <a:off x="2857" y="1031880"/>
        <a:ext cx="2786062" cy="3257006"/>
      </dsp:txXfrm>
    </dsp:sp>
    <dsp:sp modelId="{9C337D0A-5A7A-4919-AF5C-70E1641300C3}">
      <dsp:nvSpPr>
        <dsp:cNvPr id="0" name=""/>
        <dsp:cNvSpPr/>
      </dsp:nvSpPr>
      <dsp:spPr>
        <a:xfrm>
          <a:off x="3178968" y="130712"/>
          <a:ext cx="2786062" cy="901167"/>
        </a:xfrm>
        <a:prstGeom prst="rect">
          <a:avLst/>
        </a:prstGeom>
        <a:solidFill>
          <a:srgbClr val="F5C201">
            <a:hueOff val="5259187"/>
            <a:satOff val="-30948"/>
            <a:lumOff val="1178"/>
            <a:alphaOff val="0"/>
          </a:srgbClr>
        </a:solidFill>
        <a:ln w="25400" cap="flat" cmpd="sng" algn="ctr">
          <a:solidFill>
            <a:srgbClr val="F5C201">
              <a:hueOff val="5259187"/>
              <a:satOff val="-30948"/>
              <a:lumOff val="1178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>
              <a:solidFill>
                <a:srgbClr val="FFFFFF"/>
              </a:solidFill>
              <a:latin typeface="Franklin Gothic Book"/>
              <a:ea typeface="+mn-ea"/>
              <a:cs typeface="+mn-cs"/>
            </a:rPr>
            <a:t>Winter </a:t>
          </a:r>
          <a:r>
            <a:rPr lang="en-US" sz="2400" b="1" kern="1200" dirty="0" smtClean="0">
              <a:solidFill>
                <a:srgbClr val="FFFFFF"/>
              </a:solidFill>
              <a:latin typeface="Franklin Gothic Book"/>
              <a:ea typeface="+mn-ea"/>
              <a:cs typeface="+mn-cs"/>
            </a:rPr>
            <a:t>2019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FFFFFF"/>
              </a:solidFill>
              <a:latin typeface="Franklin Gothic Book"/>
              <a:ea typeface="+mn-ea"/>
              <a:cs typeface="+mn-cs"/>
            </a:rPr>
            <a:t>(January 7 - March 15)</a:t>
          </a:r>
          <a:endParaRPr lang="en-US" sz="2000" kern="1200" dirty="0">
            <a:solidFill>
              <a:srgbClr val="FFFFFF"/>
            </a:solidFill>
            <a:latin typeface="Franklin Gothic Book"/>
            <a:ea typeface="+mn-ea"/>
            <a:cs typeface="+mn-cs"/>
          </a:endParaRPr>
        </a:p>
      </dsp:txBody>
      <dsp:txXfrm>
        <a:off x="3178968" y="130712"/>
        <a:ext cx="2786062" cy="901167"/>
      </dsp:txXfrm>
    </dsp:sp>
    <dsp:sp modelId="{8E3ECB2E-60C0-4AC1-9E32-2026D2CCE9C1}">
      <dsp:nvSpPr>
        <dsp:cNvPr id="0" name=""/>
        <dsp:cNvSpPr/>
      </dsp:nvSpPr>
      <dsp:spPr>
        <a:xfrm>
          <a:off x="3185181" y="1031880"/>
          <a:ext cx="2786062" cy="3257006"/>
        </a:xfrm>
        <a:prstGeom prst="rect">
          <a:avLst/>
        </a:prstGeom>
        <a:solidFill>
          <a:srgbClr val="F5C201">
            <a:tint val="40000"/>
            <a:alpha val="90000"/>
            <a:hueOff val="5708453"/>
            <a:satOff val="-29851"/>
            <a:lumOff val="-1799"/>
            <a:alphaOff val="0"/>
          </a:srgbClr>
        </a:solidFill>
        <a:ln w="25400" cap="flat" cmpd="sng" algn="ctr">
          <a:solidFill>
            <a:srgbClr val="F5C201">
              <a:tint val="40000"/>
              <a:alpha val="90000"/>
              <a:hueOff val="5708453"/>
              <a:satOff val="-29851"/>
              <a:lumOff val="-1799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Franklin Gothic Book"/>
              <a:ea typeface="+mn-ea"/>
              <a:cs typeface="+mn-cs"/>
            </a:rPr>
            <a:t>Chem 114 (4) - Advanced Physical Chemistry Lab (Lecture and Lab)</a:t>
          </a:r>
          <a:endParaRPr lang="en-US" sz="1500" b="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Franklin Gothic Book"/>
            <a:ea typeface="+mn-ea"/>
            <a:cs typeface="+mn-cs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Franklin Gothic Book"/>
              <a:ea typeface="+mn-ea"/>
              <a:cs typeface="+mn-cs"/>
            </a:rPr>
            <a:t>Chem 143 (3) -- Chemical Biology (Lecture)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Franklin Gothic Book"/>
              <a:ea typeface="+mn-ea"/>
              <a:cs typeface="+mn-cs"/>
            </a:rPr>
            <a:t>Chem 190 (2) -- Special Studies (Research in lab)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Franklin Gothic Book"/>
              <a:ea typeface="+mn-ea"/>
              <a:cs typeface="+mn-cs"/>
            </a:rPr>
            <a:t>Chem 199 (3 credits) -- Senior Research</a:t>
          </a:r>
        </a:p>
      </dsp:txBody>
      <dsp:txXfrm>
        <a:off x="3185181" y="1031880"/>
        <a:ext cx="2786062" cy="3257006"/>
      </dsp:txXfrm>
    </dsp:sp>
    <dsp:sp modelId="{602F3F5C-3505-472E-9101-70F764068A94}">
      <dsp:nvSpPr>
        <dsp:cNvPr id="0" name=""/>
        <dsp:cNvSpPr/>
      </dsp:nvSpPr>
      <dsp:spPr>
        <a:xfrm>
          <a:off x="6355080" y="130712"/>
          <a:ext cx="2786062" cy="901167"/>
        </a:xfrm>
        <a:prstGeom prst="rect">
          <a:avLst/>
        </a:prstGeom>
        <a:solidFill>
          <a:srgbClr val="F5C201">
            <a:hueOff val="10518374"/>
            <a:satOff val="-61895"/>
            <a:lumOff val="2355"/>
            <a:alphaOff val="0"/>
          </a:srgbClr>
        </a:solidFill>
        <a:ln w="25400" cap="flat" cmpd="sng" algn="ctr">
          <a:solidFill>
            <a:srgbClr val="F5C201">
              <a:hueOff val="10518374"/>
              <a:satOff val="-61895"/>
              <a:lumOff val="2355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>
              <a:solidFill>
                <a:srgbClr val="FFFFFF"/>
              </a:solidFill>
              <a:latin typeface="Franklin Gothic Book"/>
              <a:ea typeface="+mn-ea"/>
              <a:cs typeface="+mn-cs"/>
            </a:rPr>
            <a:t>Spring 2019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solidFill>
                <a:srgbClr val="FFFFFF"/>
              </a:solidFill>
              <a:latin typeface="Franklin Gothic Book"/>
              <a:ea typeface="+mn-ea"/>
              <a:cs typeface="+mn-cs"/>
            </a:rPr>
            <a:t>(April 1 - June 7)</a:t>
          </a:r>
        </a:p>
      </dsp:txBody>
      <dsp:txXfrm>
        <a:off x="6355080" y="130712"/>
        <a:ext cx="2786062" cy="901167"/>
      </dsp:txXfrm>
    </dsp:sp>
    <dsp:sp modelId="{0912A1DC-4123-4143-A98C-75396A2840A2}">
      <dsp:nvSpPr>
        <dsp:cNvPr id="0" name=""/>
        <dsp:cNvSpPr/>
      </dsp:nvSpPr>
      <dsp:spPr>
        <a:xfrm>
          <a:off x="6355080" y="1031880"/>
          <a:ext cx="2786062" cy="3257006"/>
        </a:xfrm>
        <a:prstGeom prst="rect">
          <a:avLst/>
        </a:prstGeom>
        <a:solidFill>
          <a:srgbClr val="F5C201">
            <a:tint val="40000"/>
            <a:alpha val="90000"/>
            <a:hueOff val="11416906"/>
            <a:satOff val="-59703"/>
            <a:lumOff val="-3598"/>
            <a:alphaOff val="0"/>
          </a:srgbClr>
        </a:solidFill>
        <a:ln w="25400" cap="flat" cmpd="sng" algn="ctr">
          <a:solidFill>
            <a:srgbClr val="F5C201">
              <a:tint val="40000"/>
              <a:alpha val="90000"/>
              <a:hueOff val="11416906"/>
              <a:satOff val="-59703"/>
              <a:lumOff val="-3598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Franklin Gothic Book"/>
              <a:ea typeface="+mn-ea"/>
              <a:cs typeface="+mn-cs"/>
            </a:rPr>
            <a:t>Chem 166 (4 credits) -- Advanced Structural and Synthetic Methods (Lecture and Lab)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1" kern="1200" dirty="0">
              <a:solidFill>
                <a:sysClr val="windowText" lastClr="000000"/>
              </a:solidFill>
              <a:latin typeface="Franklin Gothic Book"/>
              <a:ea typeface="+mn-ea"/>
              <a:cs typeface="+mn-cs"/>
            </a:rPr>
            <a:t>Chem150B (4) - Inorganic Chemistry (systematic introduction to synthesis, reactions, structure, and bonding of important classes of inorganic compounds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Franklin Gothic Book"/>
              <a:ea typeface="+mn-ea"/>
              <a:cs typeface="+mn-cs"/>
            </a:rPr>
            <a:t>Chem 191 (1 creidt) -- Seminars in Chemistry Careers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Franklin Gothic Book"/>
              <a:ea typeface="+mn-ea"/>
              <a:cs typeface="+mn-cs"/>
            </a:rPr>
            <a:t>Chem  199 (3 credits) -- Senior Research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500" b="1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Franklin Gothic Book"/>
            <a:ea typeface="+mn-ea"/>
            <a:cs typeface="+mn-cs"/>
          </a:endParaRPr>
        </a:p>
      </dsp:txBody>
      <dsp:txXfrm>
        <a:off x="6355080" y="1031880"/>
        <a:ext cx="2786062" cy="32570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0160A4-8559-4F85-8F22-43D959C82996}" type="datetimeFigureOut">
              <a:rPr lang="en-US" smtClean="0"/>
              <a:pPr/>
              <a:t>2/4/2019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6D2C22-82E1-4D7C-B0BE-C260980423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8696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8112C9-F3EE-4D71-9A21-DD19B0051E82}" type="slidenum">
              <a:rPr lang="en-US"/>
              <a:pPr/>
              <a:t>1</a:t>
            </a:fld>
            <a:endParaRPr lang="en-US"/>
          </a:p>
        </p:txBody>
      </p:sp>
      <p:sp>
        <p:nvSpPr>
          <p:cNvPr id="717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63526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anghairanking.com/SubjectChemistry2015.html" TargetMode="External"/><Relationship Id="rId2" Type="http://schemas.openxmlformats.org/officeDocument/2006/relationships/hyperlink" Target="http://www.thebestschools.org/features/best-chemistry-programs-in-world-today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5.jpeg"/><Relationship Id="rId4" Type="http://schemas.openxmlformats.org/officeDocument/2006/relationships/hyperlink" Target="http://www.natureindex.com/institution-outputs/generate/Chemistry/regions-North%20America/academic/weighted_score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uc_riverside_science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151" name="Text Box 7"/>
          <p:cNvSpPr txBox="1">
            <a:spLocks noChangeArrowheads="1"/>
          </p:cNvSpPr>
          <p:nvPr/>
        </p:nvSpPr>
        <p:spPr bwMode="auto">
          <a:xfrm rot="208475">
            <a:off x="8479274" y="2646705"/>
            <a:ext cx="697627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ts val="900"/>
              </a:lnSpc>
            </a:pPr>
            <a:r>
              <a:rPr lang="en-US" sz="1000" b="1" dirty="0">
                <a:solidFill>
                  <a:srgbClr val="D8C751"/>
                </a:solidFill>
              </a:rPr>
              <a:t>Chemical </a:t>
            </a:r>
          </a:p>
          <a:p>
            <a:pPr>
              <a:lnSpc>
                <a:spcPts val="900"/>
              </a:lnSpc>
            </a:pPr>
            <a:r>
              <a:rPr lang="en-US" sz="1000" b="1" dirty="0">
                <a:solidFill>
                  <a:srgbClr val="D8C751"/>
                </a:solidFill>
              </a:rPr>
              <a:t>Sciences </a:t>
            </a: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648200" cy="740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52400" y="762000"/>
            <a:ext cx="8915400" cy="150810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B.S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 &amp; B.A.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in Chemistry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(ACS accreditation)</a:t>
            </a: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                    Options in Environmental Chemistry and Chemical Physics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M.S.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Ph.D.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524000"/>
            <a:ext cx="6702593" cy="533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12238" y="838200"/>
            <a:ext cx="61077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Chemistry Program Highlights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1524000"/>
            <a:ext cx="9144000" cy="4623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0000"/>
              </a:lnSpc>
              <a:buFont typeface="Arial" pitchFamily="34" charset="0"/>
              <a:buChar char="•"/>
            </a:pPr>
            <a:r>
              <a:rPr lang="en-US" sz="3000" dirty="0" smtClean="0">
                <a:latin typeface="Arial" pitchFamily="34" charset="0"/>
                <a:cs typeface="Arial" pitchFamily="34" charset="0"/>
              </a:rPr>
              <a:t>36 faculty + 5 CFMs</a:t>
            </a:r>
          </a:p>
          <a:p>
            <a:pPr marL="285750" indent="-285750">
              <a:lnSpc>
                <a:spcPct val="110000"/>
              </a:lnSpc>
              <a:buFont typeface="Arial" pitchFamily="34" charset="0"/>
              <a:buChar char="•"/>
            </a:pPr>
            <a:r>
              <a:rPr lang="en-US" sz="3000" dirty="0" smtClean="0">
                <a:latin typeface="Arial" pitchFamily="34" charset="0"/>
                <a:cs typeface="Arial" pitchFamily="34" charset="0"/>
              </a:rPr>
              <a:t>280 Undergraduate students</a:t>
            </a:r>
          </a:p>
          <a:p>
            <a:pPr marL="285750" indent="-285750">
              <a:lnSpc>
                <a:spcPct val="110000"/>
              </a:lnSpc>
              <a:buFont typeface="Arial" pitchFamily="34" charset="0"/>
              <a:buChar char="•"/>
            </a:pPr>
            <a:r>
              <a:rPr lang="en-US" sz="3000" dirty="0" smtClean="0">
                <a:latin typeface="Arial" pitchFamily="34" charset="0"/>
                <a:cs typeface="Arial" pitchFamily="34" charset="0"/>
              </a:rPr>
              <a:t>160 PhD graduate students</a:t>
            </a:r>
          </a:p>
          <a:p>
            <a:pPr marL="285750" indent="-285750">
              <a:lnSpc>
                <a:spcPct val="110000"/>
              </a:lnSpc>
              <a:buFont typeface="Arial" pitchFamily="34" charset="0"/>
              <a:buChar char="•"/>
            </a:pPr>
            <a:r>
              <a:rPr lang="en-US" sz="3000" dirty="0" smtClean="0">
                <a:latin typeface="Arial" pitchFamily="34" charset="0"/>
                <a:cs typeface="Arial" pitchFamily="34" charset="0"/>
              </a:rPr>
              <a:t>70 Postdoctoral scholars</a:t>
            </a:r>
          </a:p>
          <a:p>
            <a:pPr marL="285750" indent="-285750">
              <a:lnSpc>
                <a:spcPct val="110000"/>
              </a:lnSpc>
              <a:buFont typeface="Arial" pitchFamily="34" charset="0"/>
              <a:buChar char="•"/>
            </a:pPr>
            <a:r>
              <a:rPr lang="en-US" sz="3000" dirty="0" smtClean="0">
                <a:latin typeface="Arial" pitchFamily="34" charset="0"/>
                <a:cs typeface="Arial" pitchFamily="34" charset="0"/>
              </a:rPr>
              <a:t>~$10 Million/year research funding</a:t>
            </a:r>
            <a:endParaRPr lang="en-US" sz="30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10000"/>
              </a:lnSpc>
              <a:buFont typeface="Arial" pitchFamily="34" charset="0"/>
              <a:buChar char="•"/>
            </a:pPr>
            <a:r>
              <a:rPr lang="en-US" sz="3000" dirty="0" smtClean="0">
                <a:latin typeface="Arial" pitchFamily="34" charset="0"/>
                <a:cs typeface="Arial" pitchFamily="34" charset="0"/>
              </a:rPr>
              <a:t>Faculty with many national and international awards and outstanding research</a:t>
            </a:r>
          </a:p>
          <a:p>
            <a:pPr marL="285750" indent="-285750">
              <a:lnSpc>
                <a:spcPct val="110000"/>
              </a:lnSpc>
              <a:buFont typeface="Arial" pitchFamily="34" charset="0"/>
              <a:buChar char="•"/>
            </a:pPr>
            <a:r>
              <a:rPr lang="en-US" sz="3000" dirty="0" smtClean="0">
                <a:latin typeface="Arial" pitchFamily="34" charset="0"/>
                <a:cs typeface="Arial" pitchFamily="34" charset="0"/>
              </a:rPr>
              <a:t>Vibrant graduate student and undergraduate student research</a:t>
            </a:r>
            <a:endParaRPr lang="en-US" sz="3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79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495800" y="5943600"/>
            <a:ext cx="43172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</a:rPr>
              <a:t>www.chem.ucr.edu</a:t>
            </a:r>
            <a:endParaRPr lang="en-US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7842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04800" y="1772483"/>
            <a:ext cx="861060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Both"/>
              <a:tabLst/>
            </a:pPr>
            <a:r>
              <a:rPr lang="en-US" sz="2400" dirty="0" smtClean="0">
                <a:latin typeface="Arial" pitchFamily="34" charset="0"/>
                <a:ea typeface="SimSun" pitchFamily="2" charset="-122"/>
                <a:cs typeface="Arial" pitchFamily="34" charset="0"/>
              </a:rPr>
              <a:t># 59 in US News and World Report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 smtClean="0">
              <a:latin typeface="Arial" pitchFamily="34" charset="0"/>
              <a:ea typeface="SimSun" pitchFamily="2" charset="-122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(2) #42 on The 50 Best Chemistry Programs in the World Today: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SimSun" pitchFamily="2" charset="-122"/>
                <a:cs typeface="Arial" pitchFamily="34" charset="0"/>
                <a:hlinkClick r:id="rId2"/>
              </a:rPr>
              <a:t>http://www.thebestschools.org/features/best-chemistry-programs-in-world-today/</a:t>
            </a:r>
            <a:endParaRPr kumimoji="0" lang="en-US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SimSun" pitchFamily="2" charset="-122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(3)  #41 worldwide (25 in US) in the Academic Rankings of World Universities for 2015: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SimSun" pitchFamily="2" charset="-122"/>
                <a:cs typeface="Arial" pitchFamily="34" charset="0"/>
                <a:hlinkClick r:id="rId3"/>
              </a:rPr>
              <a:t>http://www.shanghairanking.com/SubjectChemistry2015.html</a:t>
            </a:r>
            <a:endParaRPr kumimoji="0" lang="en-US" sz="1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SimSun" pitchFamily="2" charset="-122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(4) </a:t>
            </a:r>
            <a:r>
              <a:rPr lang="en-US" sz="2400" dirty="0" smtClean="0">
                <a:latin typeface="Arial" pitchFamily="34" charset="0"/>
                <a:ea typeface="SimSun" pitchFamily="2" charset="-122"/>
                <a:cs typeface="Arial" pitchFamily="34" charset="0"/>
              </a:rPr>
              <a:t>#36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 in US in Nature Index: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SimSun" pitchFamily="2" charset="-122"/>
                <a:cs typeface="Arial" pitchFamily="34" charset="0"/>
                <a:hlinkClick r:id="rId4"/>
              </a:rPr>
              <a:t>http://www.natureindex.com/institution-outputs/generate/Chemistry/regions-North%20America/academic/weighted_score</a:t>
            </a:r>
            <a:endParaRPr kumimoji="0" lang="en-US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4" descr="https://www.usnews.com/static/images/grad/badges/generi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1626780"/>
            <a:ext cx="1079034" cy="933450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679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447800" y="924580"/>
            <a:ext cx="65742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Chemistry program is highly ranked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6918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Pictures\Pictur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765" y="0"/>
            <a:ext cx="8822835" cy="28956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28600" y="3429000"/>
            <a:ext cx="4419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Nobel Prize Winner Joins UC Riverside Chemistry Faculty</a:t>
            </a:r>
          </a:p>
          <a:p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UCR alumnus and renowned scholar Richard Schrock will share pioneering science with faculty and students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A headshot of Richard Schrock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2209800"/>
            <a:ext cx="3782958" cy="42436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0" y="1447800"/>
          <a:ext cx="91440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773270" y="422702"/>
            <a:ext cx="359746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GPP-C 2018-2019 Schedule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smtClean="0">
                <a:latin typeface="Calibri" pitchFamily="34" charset="0"/>
                <a:cs typeface="Times New Roman" pitchFamily="18" charset="0"/>
              </a:rPr>
              <a:t>Example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317</Words>
  <Application>Microsoft Office PowerPoint</Application>
  <PresentationFormat>On-screen Show (4:3)</PresentationFormat>
  <Paragraphs>47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Slide 1</vt:lpstr>
      <vt:lpstr>Slide 2</vt:lpstr>
      <vt:lpstr>Slide 3</vt:lpstr>
      <vt:lpstr>Slide 4</vt:lpstr>
      <vt:lpstr>Slide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user1</cp:lastModifiedBy>
  <cp:revision>116</cp:revision>
  <dcterms:created xsi:type="dcterms:W3CDTF">2006-08-16T00:00:00Z</dcterms:created>
  <dcterms:modified xsi:type="dcterms:W3CDTF">2019-02-05T07:24:35Z</dcterms:modified>
</cp:coreProperties>
</file>